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3" autoAdjust="0"/>
    <p:restoredTop sz="94660"/>
  </p:normalViewPr>
  <p:slideViewPr>
    <p:cSldViewPr snapToGrid="0">
      <p:cViewPr>
        <p:scale>
          <a:sx n="51" d="100"/>
          <a:sy n="51" d="100"/>
        </p:scale>
        <p:origin x="120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5-05T05:10:45.75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Group>
    <inkml:annotationXML>
      <emma:emma xmlns:emma="http://www.w3.org/2003/04/emma" version="1.0">
        <emma:interpretation id="{3CE196C0-3F54-4F6F-BBF9-AB5F0DC440FD}" emma:medium="tactile" emma:mode="ink">
          <msink:context xmlns:msink="http://schemas.microsoft.com/ink/2010/main" type="inkDrawing" rotatedBoundingBox="10662,3922 28909,4324 28793,9582 10547,9180" semanticType="callout" shapeName="Other">
            <msink:sourceLink direction="to" ref="{733CDAAD-B920-42C9-8ACA-F8F40B41394C}"/>
            <msink:sourceLink direction="from" ref="{733CDAAD-B920-42C9-8ACA-F8F40B41394C}"/>
          </msink:context>
        </emma:interpretation>
      </emma:emma>
    </inkml:annotationXML>
    <inkml:trace contextRef="#ctx0" brushRef="#br0">0 3664,'0'0,"0"0,0 0,0 0,0 0,0 0,0 0,0 0,7 0,2 10,10 4,9 6,17 0,18-4,15-4,5-5,-4-3,-6 8,-8 2,-5-1,-6-3,-1-4,-3-2,0-2,-1-1,8-1,11-1,6-10,-4-3,4 0,-1 3,-5-3,-5 0,-5 3,-3 3,-3 3,-11 2,-2 2,0-10,2-2,3 1,10 2,6-4,1 0,-1-7,-3-1,0 4,-5 5,1-3,-2 2,0-7,-1 0,1 3,-8 5,-5 5,-8-4,1 1,1-8,7-1,3 2,12-1,7 1,10-6,11 1,-2-2,2-8,6-5,-3-6,2 4,-8 2,1-3,4 6,5 1,4-3,4-3,3-4,1 5,-5 1,-13-1,-10-3,0-3,5 5,6 2,6-1,13-3,5-3,2-2,-1-2,-1-11,8-2,9-1,1-7,5 9,-1-3,-5 3,-1 1,-3-7,11 2,12-6,5-1,6 5,-1-3,2-1,-1-5,7-7,-7 3,-12 16,-13 9,-11 6,8 1,10-9,17 6,6 5,11-1,10 1,2-2,5 1,-5-3,-17 7,-20-6,18-1,9-4,-2 9,-12 4,-16 9,-14 1,14 4,19 1,16 4,-6-4,-7 2,-4 5,5 6,-1 5,5 4,-9 3,4 1,7 1,9 0,-8 0,-7 0,-14 0,-8 9,-12 4,-1 6,2 11,-4 6,3-3,-4 3,-5 2,-1 5,-3 2,6-7,6 0,-3 1,-5-7,-13 2,-9 1,4 12,0 9,1 0,-2 3,10-4,-7 0,-6-3,-1 0,-9-2,-12 1,-9-2,-10 1,-4-1,-6 1,-10-1,-2 1,-1-1,4 8,2 5,-7-1,2-2,-7-3,0 5,3 3,-3 8,0-2,-5 4,3 0,3-6,-3-4,4 4,-5-3,1-2,-5 5,4 8,-3 9,-5-4,0 1,-3 5,-4-4,-5-8,-3-6,-3-10,-2 4,0-10,-1 3,0 3,0 8,1 0,0 5,-1 1,12-6,2-3,1-7,-4-2,-2-4,-4-11,-1-2,-2 0,-1-8,0 2,-1 3,0-6,1 3,0-5,-1 1,1-5,0-7,0 4,0-1,0 3,-10-3,-4-4,1-6</inkml:trace>
    <inkml:trace contextRef="#ctx0" brushRef="#br0" timeOffset="11919">16855 4172,'0'0,"0"0,0 0,0 0,0 0,0 0,0 0,0 0,0 0,0 0,0 0,0 0,0 0,0 10,0 11,0 1,0 8,10 15,11 8,11 12,8 12,8 10,-5 1,-3-8,-8 0,-9-14,1-1,-3-11,2 3,-3-10,-6-1,7-2,-2-8,4-11,-3 1,-4-3,-5-7,-4-5,-4-5,8-3,3-3,5 0,0-1,-4 0,7-11,6-2,15-7,11-9,14-18,2-7,-1-4,-5 0,-2 1,-6-8,-12 0,-3 2,-9 4,-2 3,-7 10,-7 14,4 5,-2 7,-3 8,-5 5,-3 5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5-05T05:11:24.895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Group>
    <inkml:annotationXML>
      <emma:emma xmlns:emma="http://www.w3.org/2003/04/emma" version="1.0">
        <emma:interpretation id="{3E59079D-537A-4E6B-92C2-E05D5226DBB5}" emma:medium="tactile" emma:mode="ink">
          <msink:context xmlns:msink="http://schemas.microsoft.com/ink/2010/main" type="inkDrawing" rotatedBoundingBox="10338,7022 24264,13720 22037,18350 8111,11652" semanticType="callout" shapeName="Other">
            <msink:sourceLink direction="to" ref="{936687D3-4C0A-4491-89F6-99EA642990BF}"/>
            <msink:sourceLink direction="from" ref="{E6F2013F-9719-4496-B418-6B09FFC80518}"/>
          </msink:context>
        </emma:interpretation>
      </emma:emma>
    </inkml:annotationXML>
    <inkml:trace contextRef="#ctx0" brushRef="#br0">0 64,'0'0,"0"0,0 0,0 0,0 0,0 0,0 0,0 0,0 0,0 0,7 0,2 0,0 0,9 0,7 0,1 0,5 0,5-10,14-4,8 1,1 2,1 4,-2 2,-12 3,-3 1,-2 1,3 0,11 1,2-1,10 1,4-1,6 0,8 0,7 1,-6-1,0 0,3-1,-4 1,2 0,-8 0,0 0,-2 0,2 0,-5 0,2 0,-2 0,-6 0,3 0,-11 0,-6 0,-4 0,-1 0,-2 0,-8 11,5 3,7 6,1-1,9-2,11 5,4-1,-4 3,-4-2,-6 5,3 5,-10 7,-3 4,-3-5,-11 1,-2 1,1-6,5 1,1 2,4 4,11 3,3 11,8 7,3-1,-4 0,-3-4,-6 0,5 6,-10 10,-2 11,-4-3,1 2,-9-13,-3-1,-9-2,2 5,2-2,-4 3,4 7,3 7,-5 6,4-2,2 0,-4-8,-9-1,4-4,-4-8,1 0,-3 0,-6 5,6-4,-1 4,3-1,-3 5,6-5,-1 3,1-2,-3-6,5-5,4 4,-3-2,4 4,3 8,6 8,3 6,-7 6,1-5,-6 0,-2-9,4-1,3 1,-4 5,1 4,2 4,-4 2,1 2,2 1,6-6,2-3,-6 1,8-10,6-1,1 3,2-3,-1 1,0 4,-2-6,-9 0,-13-3,-1-9,2 2,13-2,8-5,4-4,9 6,3-3,8-1,-2 6,4-2,5 5,0 8,2-11,5 1,3-1,4-5,3-4,1-4,1-3,-10-2,-10-10,-13-2,0 0,6 3,6 1,8-6,5 1,15 1,5 3,2-4,4-2,0-8,-4-8,7-7,-1-7,3-3,-2-3,-5-1,-12-8,-7-2,-3-9,6-2,4-3,11-9,9-5,2-6,5 4,6 3,-5-3,-7-1,2-5,-14 7,-9 3,-5-3,-3-12,-1-3,-6-4,-1-8,1 0,9-6,5-1,2-5,0 4,-8 4,-13-3,-5 5,1-4,-2 0,2-4,-6 3,1 5,-2 6,-6 4,1-5,0 1,-5 1,-4 5,-11 0,-8 11,-1 6,0 0,-7 6,1 2,1-3,-5-4,2-4,3 4,-5 2,2-3,-3 6,-1 1,5-4,4 4,-5 1,3-4,-5 3,-1 8,5 1,-3 5,-8 5</inkml:trace>
    <inkml:trace contextRef="#ctx0" brushRef="#br0" timeOffset="1029">13513 4880,'0'0,"0"0,0 0,0 0,0 0,0 0,0 0,0 0,0 0,0 0,0 0,0 0,0 0,0 0,0 0,7 0,2-7,0-2,8 0,2 2,4 2,-1 2,5 1,6 2,14 0,9 0,2 0,2 1,-2-1,-1 0,-4 1,1-1,-3 0,-10 0,-1 0,-8 0,-2 0,-7 0,-6 6,-7 4,5 16,1 4,-3 14,-14 10,-7 3,-1 9,-7 3,-11 8,-1 7,-2 15,3 6,7 4,7 0,5-18,4-8,3-17,2-10,0-15,0-14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5-05T05:11:29.372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Group>
    <inkml:annotationXML>
      <emma:emma xmlns:emma="http://www.w3.org/2003/04/emma" version="1.0">
        <emma:interpretation id="{541432E2-FF0C-4F01-A9BE-2FA656F5052F}" emma:medium="tactile" emma:mode="ink">
          <msink:context xmlns:msink="http://schemas.microsoft.com/ink/2010/main" type="inkDrawing" rotatedBoundingBox="10726,9812 21266,11396 21206,11794 10666,10210" shapeName="Other"/>
        </emma:interpretation>
      </emma:emma>
    </inkml:annotationXML>
    <inkml:trace contextRef="#ctx0" brushRef="#br0">1 0,'0'0,"0"0,0 0,0 0,0 0,0 0,0 0,0 0,0 0,0 0,0 0,0 0,0 0,0 0,0 0,0 0,0 0,0 0,0 0,0 0,0 0,0 0,0 0,0 0,0 0,0 0,0 0,0 0,0 0,0 0,0 0,10 0,4 0,6 0,0 0,6 0,7 0,-3 0,-7 0,4 0,3 0,8 0,4 0,-5 0,1 0,1 0,12 0,-3 0,7 0,5 0,-1 0,7 0,3 0,-4 0,-3 0,-4 0,-2 0,-4 0,0 0,-2 0,-10 0,6 0,-5 0,8 0,13 0,13 0,11 0,1 0,-7 0,0 0,-3 0,-8 0,-5 0,-7 0,5 0,8 0,27 0,15 0,5 0,0 11,-2 3,-4-1,-3 4,-3 0,8-4,10 7,0 0,-3 3,6-2,6-4,-3 4,5 0,3 2,-4-2,3-5,-15 5,0 0,-3 2,2-2,8-5,0 5,3-1,6-3,-3 1,0-1,5 6,-4 6,-1-2,-5 5,-8 4,-7 7,-6 2,-4-7,-2 2,9 0,3-7,6 2,0-5,-3-2,7-4,-2-7,-3-6,2 5,-3 0,-3 4,-5-1,-10-4,-15-4,-13 6,-10 0,1-3,7 4,2-2,6-4,-4-3,4 7,-2 0,-6-2,1-3,0 3,-6-1,4-3,0-2,-4-4,-4-1,-4-2,-2 9,-4 4,7-2,-6-2,-1-3,-4-2,2-3,-1-1,-9-1,0-1,0 1,-7-1,-9 1,3-1,-4 1,1 0,-2 0,-6 0,5 0,0 0,3 0,-3 0,-4 0,-5 0,-5 0,-3 0,-2 0,-1 0,-1 0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5-05T05:11:30.62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Group>
    <inkml:annotationXML>
      <emma:emma xmlns:emma="http://www.w3.org/2003/04/emma" version="1.0">
        <emma:interpretation id="{936687D3-4C0A-4491-89F6-99EA642990BF}" emma:medium="tactile" emma:mode="ink">
          <msink:context xmlns:msink="http://schemas.microsoft.com/ink/2010/main" type="inkDrawing" rotatedBoundingBox="20859,11139 21612,11674 21249,12186 20496,11651" shapeName="Other">
            <msink:destinationLink direction="to" ref="{3E59079D-537A-4E6B-92C2-E05D5226DBB5}"/>
          </msink:context>
        </emma:interpretation>
      </emma:emma>
    </inkml:annotationXML>
    <inkml:trace contextRef="#ctx0" brushRef="#br0">0 0,'0'0,"0"0,0 0,0 0,0 0,0 0,0 0,0 0,0 0,0 0,0 0,0 0,0 0,0 0,10 0,11 0,1 0,8 0,5 0,8 0,3 10,3 4,2 6,1 0,-7-4,-5 6,-9 0,0 2,-4-3,-1-4,-4-6,-7-4,6-4,-2-2,4-1,-3 9,-5 4,6-1,0-2,-5-3,-5-3,-3-1,-4-2,4 6,1 1,-1 1,-1-3,-3-1,-2-3,-1 0,0-2,-2 0,1 0,0 10,-1 4,-6 5,-2 18,-10 13,-9 4,0 11,-4 4,-16-2,-5-3,6-11,10-16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5-05T05:12:34.04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Group>
    <inkml:annotationXML>
      <emma:emma xmlns:emma="http://www.w3.org/2003/04/emma" version="1.0">
        <emma:interpretation id="{248B2EAC-F399-4537-A101-697A286D7F2C}" emma:medium="tactile" emma:mode="ink">
          <msink:context xmlns:msink="http://schemas.microsoft.com/ink/2010/main" type="writingRegion" rotatedBoundingBox="5648,16672 5663,16672 5663,16687 5648,16687"/>
        </emma:interpretation>
      </emma:emma>
    </inkml:annotationXML>
    <inkml:traceGroup>
      <inkml:annotationXML>
        <emma:emma xmlns:emma="http://www.w3.org/2003/04/emma" version="1.0">
          <emma:interpretation id="{19B5D261-E90A-40F0-9989-87E34923E5D4}" emma:medium="tactile" emma:mode="ink">
            <msink:context xmlns:msink="http://schemas.microsoft.com/ink/2010/main" type="paragraph" rotatedBoundingBox="5648,16672 5663,16672 5663,16687 5648,166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45CC6F-F7F8-4513-B03E-5A036FD162C8}" emma:medium="tactile" emma:mode="ink">
              <msink:context xmlns:msink="http://schemas.microsoft.com/ink/2010/main" type="line" rotatedBoundingBox="5648,16672 5663,16672 5663,16687 5648,16687"/>
            </emma:interpretation>
          </emma:emma>
        </inkml:annotationXML>
        <inkml:traceGroup>
          <inkml:annotationXML>
            <emma:emma xmlns:emma="http://www.w3.org/2003/04/emma" version="1.0">
              <emma:interpretation id="{733CDAAD-B920-42C9-8ACA-F8F40B41394C}" emma:medium="tactile" emma:mode="ink">
                <msink:context xmlns:msink="http://schemas.microsoft.com/ink/2010/main" type="inkWord" rotatedBoundingBox="5648,16672 5663,16672 5663,16687 5648,16687">
                  <msink:destinationLink direction="to" ref="{3CE196C0-3F54-4F6F-BBF9-AB5F0DC440FD}"/>
                  <msink:destinationLink direction="from" ref="{3CE196C0-3F54-4F6F-BBF9-AB5F0DC440FD}"/>
                </msink:context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1 0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05-05T05:12:35.28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Group>
    <inkml:annotationXML>
      <emma:emma xmlns:emma="http://www.w3.org/2003/04/emma" version="1.0">
        <emma:interpretation id="{E6F2013F-9719-4496-B418-6B09FFC80518}" emma:medium="tactile" emma:mode="ink">
          <msink:context xmlns:msink="http://schemas.microsoft.com/ink/2010/main" type="inkDrawing" rotatedBoundingBox="8290,9560 8305,9560 8305,9575 8290,9575" shapeName="Other">
            <msink:destinationLink direction="from" ref="{3E59079D-537A-4E6B-92C2-E05D5226DBB5}"/>
          </msink:context>
        </emma:interpretation>
      </emma:emma>
    </inkml:annotationXML>
    <inkml:trace contextRef="#ctx0" brushRef="#br0">0 0</inkml:trace>
  </inkml:traceGroup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5/4/2017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customXml" Target="../ink/ink6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12.png"/><Relationship Id="rId4" Type="http://schemas.openxmlformats.org/officeDocument/2006/relationships/image" Target="../media/image9.png"/><Relationship Id="rId9" Type="http://schemas.openxmlformats.org/officeDocument/2006/relationships/customXml" Target="../ink/ink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Lovewatch</a:t>
            </a:r>
            <a:r>
              <a:rPr lang="en-US" dirty="0"/>
              <a:t> 1702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 327</a:t>
            </a:r>
          </a:p>
          <a:p>
            <a:r>
              <a:rPr lang="en-US" dirty="0"/>
              <a:t>Yoseph Maguire, </a:t>
            </a:r>
            <a:r>
              <a:rPr lang="en-US" dirty="0" err="1"/>
              <a:t>Yovahn</a:t>
            </a:r>
            <a:r>
              <a:rPr lang="en-US" dirty="0"/>
              <a:t> </a:t>
            </a:r>
            <a:r>
              <a:rPr lang="en-US" dirty="0" err="1"/>
              <a:t>Hoole</a:t>
            </a:r>
            <a:r>
              <a:rPr lang="en-US" dirty="0"/>
              <a:t>, Chandler Burke</a:t>
            </a:r>
          </a:p>
        </p:txBody>
      </p:sp>
    </p:spTree>
    <p:extLst>
      <p:ext uri="{BB962C8B-B14F-4D97-AF65-F5344CB8AC3E}">
        <p14:creationId xmlns:p14="http://schemas.microsoft.com/office/powerpoint/2010/main" val="2680263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“Love” Animation</a:t>
            </a:r>
          </a:p>
        </p:txBody>
      </p:sp>
      <p:pic>
        <p:nvPicPr>
          <p:cNvPr id="4" name="Screen Recording 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5433" y="2362245"/>
            <a:ext cx="7041134" cy="3762203"/>
          </a:xfrm>
        </p:spPr>
      </p:pic>
    </p:spTree>
    <p:extLst>
      <p:ext uri="{BB962C8B-B14F-4D97-AF65-F5344CB8AC3E}">
        <p14:creationId xmlns:p14="http://schemas.microsoft.com/office/powerpoint/2010/main" val="226960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668" y="640080"/>
            <a:ext cx="10915252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1520" y="802767"/>
            <a:ext cx="10585166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624" y="1122807"/>
            <a:ext cx="9954443" cy="4297680"/>
          </a:xfrm>
          <a:noFill/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6000">
                <a:solidFill>
                  <a:srgbClr val="1D2C3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378467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Pulse Oximeter</a:t>
            </a:r>
          </a:p>
          <a:p>
            <a:r>
              <a:rPr lang="en-US" dirty="0"/>
              <a:t>Measures Heart Rate</a:t>
            </a:r>
          </a:p>
          <a:p>
            <a:r>
              <a:rPr lang="en-US" dirty="0"/>
              <a:t>If Heart Rate is above threshold, classifies the user as ‘In Love’</a:t>
            </a:r>
          </a:p>
          <a:p>
            <a:pPr lvl="1"/>
            <a:r>
              <a:rPr lang="en-US" dirty="0"/>
              <a:t>Very imprecise</a:t>
            </a:r>
          </a:p>
        </p:txBody>
      </p:sp>
    </p:spTree>
    <p:extLst>
      <p:ext uri="{BB962C8B-B14F-4D97-AF65-F5344CB8AC3E}">
        <p14:creationId xmlns:p14="http://schemas.microsoft.com/office/powerpoint/2010/main" val="3974055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6706" y="964692"/>
            <a:ext cx="3986784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1298" y="1128683"/>
            <a:ext cx="3657600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890" y="2133870"/>
            <a:ext cx="3328416" cy="25982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964692"/>
            <a:ext cx="5894832" cy="1188720"/>
          </a:xfrm>
        </p:spPr>
        <p:txBody>
          <a:bodyPr>
            <a:normAutofit/>
          </a:bodyPr>
          <a:lstStyle/>
          <a:p>
            <a:r>
              <a:rPr lang="en-US" dirty="0"/>
              <a:t>Pulse Oximetry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03243" y="2638044"/>
                <a:ext cx="5963317" cy="326320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Blood Hemoglobin</a:t>
                </a:r>
              </a:p>
              <a:p>
                <a:pPr lvl="1"/>
                <a:r>
                  <a:rPr lang="en-US" dirty="0"/>
                  <a:t>Oxygenated = Red</a:t>
                </a:r>
              </a:p>
              <a:p>
                <a:pPr lvl="1"/>
                <a:r>
                  <a:rPr lang="en-US" dirty="0"/>
                  <a:t>Deoxygenated = Blue</a:t>
                </a:r>
              </a:p>
              <a:p>
                <a:r>
                  <a:rPr lang="en-US" dirty="0"/>
                  <a:t>Calculate Absorption Rate of Red / IR Light to determine SpO2</a:t>
                </a:r>
              </a:p>
              <a:p>
                <a:pPr lvl="1"/>
                <a:r>
                  <a:rPr lang="en-US" dirty="0"/>
                  <a:t>Use a photodiode as measurement sensor for reflectance</a:t>
                </a:r>
              </a:p>
              <a:p>
                <a:pPr lvl="1"/>
                <a:endParaRPr lang="en-US" dirty="0"/>
              </a:p>
              <a:p>
                <a:pPr marL="2286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𝑆𝑝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𝐻𝑏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𝐻𝑒𝑚𝑜𝑔𝑙𝑜𝑏𝑖𝑛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3243" y="2638044"/>
                <a:ext cx="5963317" cy="3263206"/>
              </a:xfrm>
              <a:blipFill>
                <a:blip r:embed="rId3"/>
                <a:stretch>
                  <a:fillRect l="-716" t="-1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825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Heart Rate Measurement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the same hardware features</a:t>
            </a:r>
          </a:p>
          <a:p>
            <a:r>
              <a:rPr lang="en-US" dirty="0"/>
              <a:t>Only needs IR colored light to determine volume of blood in tissue</a:t>
            </a:r>
          </a:p>
          <a:p>
            <a:r>
              <a:rPr lang="en-US" dirty="0"/>
              <a:t>Measures differences in recorded light by photodiode to determine HR (Heart Rate)</a:t>
            </a:r>
          </a:p>
          <a:p>
            <a:r>
              <a:rPr lang="en-US" dirty="0"/>
              <a:t>Most pulse-</a:t>
            </a:r>
            <a:r>
              <a:rPr lang="en-US" dirty="0" err="1"/>
              <a:t>oxs</a:t>
            </a:r>
            <a:r>
              <a:rPr lang="en-US" dirty="0"/>
              <a:t> measure absorbance at two wavelengths, we will only use IR.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747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2911" y="3081240"/>
            <a:ext cx="5503048" cy="24075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pPr>
              <a:lnSpc>
                <a:spcPct val="70000"/>
              </a:lnSpc>
            </a:pPr>
            <a:r>
              <a:rPr lang="en-US" sz="2400"/>
              <a:t>MAx30105 Particle Sensor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244" y="2638044"/>
            <a:ext cx="3063765" cy="3263206"/>
          </a:xfrm>
        </p:spPr>
        <p:txBody>
          <a:bodyPr>
            <a:normAutofit/>
          </a:bodyPr>
          <a:lstStyle/>
          <a:p>
            <a:r>
              <a:rPr lang="en-US" dirty="0"/>
              <a:t>3 LEDs</a:t>
            </a:r>
          </a:p>
          <a:p>
            <a:pPr lvl="1"/>
            <a:r>
              <a:rPr lang="en-US" dirty="0"/>
              <a:t>Red, Green, IR</a:t>
            </a:r>
          </a:p>
          <a:p>
            <a:pPr lvl="1"/>
            <a:r>
              <a:rPr lang="en-US" dirty="0"/>
              <a:t>Red and IR necessary for Pulse Oximetry</a:t>
            </a:r>
          </a:p>
          <a:p>
            <a:r>
              <a:rPr lang="en-US" dirty="0"/>
              <a:t>Photodiode</a:t>
            </a:r>
          </a:p>
          <a:p>
            <a:pPr lvl="1"/>
            <a:r>
              <a:rPr lang="en-US" dirty="0"/>
              <a:t>Records Reflected Light</a:t>
            </a:r>
          </a:p>
          <a:p>
            <a:r>
              <a:rPr lang="en-US" dirty="0"/>
              <a:t>I2C Communication</a:t>
            </a:r>
          </a:p>
          <a:p>
            <a:pPr lvl="1"/>
            <a:r>
              <a:rPr lang="en-US" dirty="0"/>
              <a:t>Requires pullups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394" y="1508242"/>
            <a:ext cx="1409007" cy="140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28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366" y="3351155"/>
            <a:ext cx="6227064" cy="18369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US" dirty="0" err="1"/>
              <a:t>Adafruit</a:t>
            </a:r>
            <a:r>
              <a:rPr lang="en-US" dirty="0"/>
              <a:t> LED backpack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803244" y="2638044"/>
            <a:ext cx="3063765" cy="3263206"/>
          </a:xfrm>
        </p:spPr>
        <p:txBody>
          <a:bodyPr>
            <a:normAutofit/>
          </a:bodyPr>
          <a:lstStyle/>
          <a:p>
            <a:r>
              <a:rPr lang="en-US" dirty="0"/>
              <a:t>14-Segment Display</a:t>
            </a:r>
          </a:p>
          <a:p>
            <a:r>
              <a:rPr lang="en-US" dirty="0"/>
              <a:t>I2C Communication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3822" y="1413648"/>
            <a:ext cx="2186152" cy="163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401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789" y="2476508"/>
            <a:ext cx="4782312" cy="19129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en-US" dirty="0"/>
              <a:t>i2C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244" y="2638044"/>
            <a:ext cx="4492932" cy="3263206"/>
          </a:xfrm>
        </p:spPr>
        <p:txBody>
          <a:bodyPr>
            <a:normAutofit/>
          </a:bodyPr>
          <a:lstStyle/>
          <a:p>
            <a:r>
              <a:rPr lang="en-US" dirty="0"/>
              <a:t>SDA SCL</a:t>
            </a:r>
          </a:p>
          <a:p>
            <a:r>
              <a:rPr lang="en-US" dirty="0"/>
              <a:t>Half Duplex</a:t>
            </a:r>
          </a:p>
          <a:p>
            <a:pPr lvl="1"/>
            <a:r>
              <a:rPr lang="en-US" dirty="0"/>
              <a:t>Can only send or receive one at a time</a:t>
            </a:r>
          </a:p>
          <a:p>
            <a:r>
              <a:rPr lang="en-US" dirty="0"/>
              <a:t>Communicates via addressing</a:t>
            </a:r>
          </a:p>
        </p:txBody>
      </p:sp>
    </p:spTree>
    <p:extLst>
      <p:ext uri="{BB962C8B-B14F-4D97-AF65-F5344CB8AC3E}">
        <p14:creationId xmlns:p14="http://schemas.microsoft.com/office/powerpoint/2010/main" val="1041521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789" y="1639604"/>
            <a:ext cx="4782312" cy="35867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en-US" dirty="0"/>
              <a:t>Our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244" y="2638044"/>
            <a:ext cx="4787268" cy="3634740"/>
          </a:xfrm>
        </p:spPr>
        <p:txBody>
          <a:bodyPr>
            <a:normAutofit/>
          </a:bodyPr>
          <a:lstStyle/>
          <a:p>
            <a:r>
              <a:rPr lang="en-US" dirty="0"/>
              <a:t>Arduino Micro Controller</a:t>
            </a:r>
          </a:p>
          <a:p>
            <a:r>
              <a:rPr lang="en-US" dirty="0" err="1"/>
              <a:t>Adafruit</a:t>
            </a:r>
            <a:r>
              <a:rPr lang="en-US" dirty="0"/>
              <a:t> LED Backpack</a:t>
            </a:r>
          </a:p>
          <a:p>
            <a:r>
              <a:rPr lang="en-US" dirty="0"/>
              <a:t>MAX30105 Particle Sensor</a:t>
            </a:r>
          </a:p>
          <a:p>
            <a:endParaRPr lang="en-US" dirty="0"/>
          </a:p>
          <a:p>
            <a:r>
              <a:rPr lang="en-US" dirty="0"/>
              <a:t>Measures Heart Rate using IR + Sensor</a:t>
            </a:r>
          </a:p>
          <a:p>
            <a:r>
              <a:rPr lang="en-US" dirty="0"/>
              <a:t>Processes Photodiode data for heart rate</a:t>
            </a:r>
          </a:p>
          <a:p>
            <a:r>
              <a:rPr lang="en-US" dirty="0"/>
              <a:t>Displays recorded Heart Rate on LED Display</a:t>
            </a:r>
          </a:p>
          <a:p>
            <a:r>
              <a:rPr lang="en-US" dirty="0"/>
              <a:t>Displays “love” if Heart Rate exceeds 80BPM</a:t>
            </a:r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3807504" y="1515744"/>
              <a:ext cx="6565320" cy="19281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98504" y="1506742"/>
                <a:ext cx="6582960" cy="19458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0" name="Ink 19"/>
              <p14:cNvContentPartPr/>
              <p14:nvPr/>
            </p14:nvContentPartPr>
            <p14:xfrm>
              <a:off x="3423384" y="3126024"/>
              <a:ext cx="5187960" cy="282024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14384" y="3117024"/>
                <a:ext cx="5205600" cy="28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" name="Ink 22"/>
              <p14:cNvContentPartPr/>
              <p14:nvPr/>
            </p14:nvContentPartPr>
            <p14:xfrm>
              <a:off x="3840264" y="3675744"/>
              <a:ext cx="3805920" cy="49860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31263" y="3666750"/>
                <a:ext cx="3823562" cy="5162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5" name="Ink 24"/>
              <p14:cNvContentPartPr/>
              <p14:nvPr/>
            </p14:nvContentPartPr>
            <p14:xfrm>
              <a:off x="7461504" y="4078224"/>
              <a:ext cx="293760" cy="30456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452504" y="4069224"/>
                <a:ext cx="31140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7" name="Ink 26"/>
              <p14:cNvContentPartPr/>
              <p14:nvPr/>
            </p14:nvContentPartPr>
            <p14:xfrm>
              <a:off x="2033424" y="6002064"/>
              <a:ext cx="360" cy="36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/>
            <p:spPr/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9" name="Ink 28"/>
              <p14:cNvContentPartPr/>
              <p14:nvPr/>
            </p14:nvContentPartPr>
            <p14:xfrm>
              <a:off x="2984544" y="3441744"/>
              <a:ext cx="360" cy="36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/>
            <p:spPr/>
          </p:pic>
        </mc:Fallback>
      </mc:AlternateContent>
    </p:spTree>
    <p:extLst>
      <p:ext uri="{BB962C8B-B14F-4D97-AF65-F5344CB8AC3E}">
        <p14:creationId xmlns:p14="http://schemas.microsoft.com/office/powerpoint/2010/main" val="1440107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Heart Rate </a:t>
            </a:r>
          </a:p>
        </p:txBody>
      </p:sp>
      <p:pic>
        <p:nvPicPr>
          <p:cNvPr id="10" name="Screen Recording 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12593" y="2453955"/>
            <a:ext cx="6766814" cy="3615629"/>
          </a:xfrm>
        </p:spPr>
      </p:pic>
    </p:spTree>
    <p:extLst>
      <p:ext uri="{BB962C8B-B14F-4D97-AF65-F5344CB8AC3E}">
        <p14:creationId xmlns:p14="http://schemas.microsoft.com/office/powerpoint/2010/main" val="1635760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72</TotalTime>
  <Words>225</Words>
  <Application>Microsoft Office PowerPoint</Application>
  <PresentationFormat>Widescreen</PresentationFormat>
  <Paragraphs>49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Cambria Math</vt:lpstr>
      <vt:lpstr>Gill Sans MT</vt:lpstr>
      <vt:lpstr>Parcel</vt:lpstr>
      <vt:lpstr>Lovewatch 1702</vt:lpstr>
      <vt:lpstr>What is it?</vt:lpstr>
      <vt:lpstr>Pulse Oximetry</vt:lpstr>
      <vt:lpstr>Heart Rate Measurement</vt:lpstr>
      <vt:lpstr>MAx30105 Particle Sensor</vt:lpstr>
      <vt:lpstr>Adafruit LED backpack</vt:lpstr>
      <vt:lpstr>i2C Protocol</vt:lpstr>
      <vt:lpstr>Our Design</vt:lpstr>
      <vt:lpstr>Demo of Heart Rate </vt:lpstr>
      <vt:lpstr>Demo of “Love” Animation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Lovewatch 1702</dc:title>
  <dc:creator>Yoseph Maguire</dc:creator>
  <cp:lastModifiedBy>Yoseph Maguire</cp:lastModifiedBy>
  <cp:revision>7</cp:revision>
  <dcterms:created xsi:type="dcterms:W3CDTF">2017-05-05T04:26:16Z</dcterms:created>
  <dcterms:modified xsi:type="dcterms:W3CDTF">2017-05-05T05:38:23Z</dcterms:modified>
</cp:coreProperties>
</file>

<file path=docProps/thumbnail.jpeg>
</file>